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72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Objects="1">
      <p:cViewPr varScale="1">
        <p:scale>
          <a:sx n="111" d="100"/>
          <a:sy n="111" d="100"/>
        </p:scale>
        <p:origin x="-6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20" Type="http://schemas.openxmlformats.org/officeDocument/2006/relationships/printerSettings" Target="printerSettings/printerSettings1.bin"/><Relationship Id="rId4" Type="http://schemas.openxmlformats.org/officeDocument/2006/relationships/slide" Target="slides/slide3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24" Type="http://schemas.openxmlformats.org/officeDocument/2006/relationships/tableStyles" Target="tableStyles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19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slide" Target="slides/slide1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9B9A0-984C-6148-8858-B2320436112B}" type="datetimeFigureOut">
              <a:rPr lang="en-US" smtClean="0"/>
              <a:pPr/>
              <a:t>9/8/09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2901BD-D17F-F74A-ADFC-8F1DADCACF9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901BD-D17F-F74A-ADFC-8F1DADCACF9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Hints:</a:t>
            </a:r>
            <a:r>
              <a:rPr lang="en-US" baseline="0" dirty="0" smtClean="0"/>
              <a:t> Temporal spatial relationships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901BD-D17F-F74A-ADFC-8F1DADCACF9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Introduce the chart of Energy/Time now and ask</a:t>
            </a:r>
            <a:r>
              <a:rPr lang="en-US" baseline="0" dirty="0" smtClean="0"/>
              <a:t> for predictions of foraging for a patchy habitat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901BD-D17F-F74A-ADFC-8F1DADCACF9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Draw schematic of patchiness</a:t>
            </a:r>
            <a:r>
              <a:rPr lang="en-US" baseline="0" dirty="0" smtClean="0"/>
              <a:t> and show the line a predator might take through them.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Introduce Time/Energy graph and what I looks like as the animal moves through patches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901BD-D17F-F74A-ADFC-8F1DADCACF9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Draw graph C on the board and explain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901BD-D17F-F74A-ADFC-8F1DADCACF95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Show how stay time for a rich patch is higher than for a thin patch on the graph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901BD-D17F-F74A-ADFC-8F1DADCACF9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Draw graph D</a:t>
            </a:r>
            <a:r>
              <a:rPr lang="en-US" baseline="0" dirty="0" smtClean="0"/>
              <a:t> and explain why this would be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901BD-D17F-F74A-ADFC-8F1DADCACF9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Draw graph</a:t>
            </a:r>
            <a:r>
              <a:rPr lang="en-US" baseline="0" dirty="0" smtClean="0"/>
              <a:t> E and explain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901BD-D17F-F74A-ADFC-8F1DADCACF9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9/8/09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9/8/09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9/8/09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9/8/09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9/8/09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9/8/09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9/8/09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9/8/09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9/8/09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9/8/09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9/8/09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9/8/09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1" Type="http://schemas.openxmlformats.org/officeDocument/2006/relationships/video" Target="file://localhost/Users/hegg1432/Documents/Graduate%20School%20Stuff/Classes/Fall%202008/TA%20Fish%20314/21616b21050b38bfe772632570bdf117.mov" TargetMode="Externa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1" Type="http://schemas.openxmlformats.org/officeDocument/2006/relationships/video" Target="file://localhost/Users/hegg1432/Documents/Graduate%20School%20Stuff/Classes/Fall%202008/TA%20Fish%20314/Final%20Forage%20Docs/7e88816160c59d8cbc2b1f65c5946231.mov" TargetMode="Externa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Optimal Foraging Lab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Fisheries 314</a:t>
            </a:r>
          </a:p>
          <a:p>
            <a:r>
              <a:rPr lang="en-US" dirty="0" smtClean="0"/>
              <a:t>Sept. </a:t>
            </a:r>
            <a:r>
              <a:rPr lang="en-US" dirty="0" smtClean="0"/>
              <a:t>11</a:t>
            </a:r>
            <a:r>
              <a:rPr lang="en-US" baseline="30000" dirty="0" smtClean="0"/>
              <a:t>th</a:t>
            </a:r>
            <a:r>
              <a:rPr lang="en-US" dirty="0" smtClean="0"/>
              <a:t>, </a:t>
            </a:r>
            <a:r>
              <a:rPr lang="en-US" dirty="0" smtClean="0"/>
              <a:t>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Assumptions of MVT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en-US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100" dirty="0" smtClean="0"/>
              <a:t>Patches exist with different resource densities.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100" dirty="0" smtClean="0"/>
              <a:t>Resource patches are randomly distributed.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100" dirty="0" smtClean="0"/>
              <a:t>Predators do not revisit patches.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100" dirty="0" smtClean="0"/>
              <a:t>An optimal forager will, on the whole, maximize its intake of a resource (usually energy) while foraging.</a:t>
            </a:r>
          </a:p>
          <a:p>
            <a:endParaRPr lang="en-US" sz="3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Predictions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300" dirty="0" smtClean="0"/>
              <a:t>Within a given environment, all patches should be depleted to the same final extraction rate, the average rate for the environment as a whole.  As a result, giving-up-time for a forager should be the same for all of those patches.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Predictions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endParaRPr lang="en-US" dirty="0" smtClean="0"/>
          </a:p>
          <a:p>
            <a:pPr marL="742950" indent="-742950">
              <a:buFont typeface="+mj-lt"/>
              <a:buAutoNum type="arabicPeriod" startAt="2"/>
            </a:pPr>
            <a:r>
              <a:rPr lang="en-US" sz="3600" dirty="0" smtClean="0"/>
              <a:t>Stay-times, number of resources consumed and foraging rates should be greater for more productive patches.  Travel time is held constant.</a:t>
            </a:r>
          </a:p>
          <a:p>
            <a:pPr marL="742950" indent="-742950">
              <a:buFont typeface="+mj-lt"/>
              <a:buAutoNum type="arabicPeriod" startAt="2"/>
            </a:pPr>
            <a:endParaRPr lang="en-US" sz="1730" dirty="0" smtClean="0"/>
          </a:p>
          <a:p>
            <a:pPr marL="1108710" lvl="1" indent="-742950">
              <a:buClr>
                <a:schemeClr val="accent3"/>
              </a:buClr>
              <a:buAutoNum type="alphaUcPeriod"/>
            </a:pPr>
            <a:r>
              <a:rPr lang="en-US" sz="2378" dirty="0" smtClean="0"/>
              <a:t>Productivity can be defined by quantity.</a:t>
            </a:r>
          </a:p>
          <a:p>
            <a:pPr marL="1108710" lvl="1" indent="-742950">
              <a:buClr>
                <a:schemeClr val="accent3"/>
              </a:buClr>
              <a:buAutoNum type="alphaUcPeriod"/>
            </a:pPr>
            <a:r>
              <a:rPr lang="en-US" sz="2378" dirty="0" smtClean="0"/>
              <a:t>Productivity can be defined by quality .</a:t>
            </a:r>
          </a:p>
          <a:p>
            <a:pPr marL="1108710" lvl="1" indent="-742950">
              <a:buClr>
                <a:schemeClr val="accent3"/>
              </a:buClr>
              <a:buAutoNum type="alphaUcPeriod"/>
            </a:pPr>
            <a:r>
              <a:rPr lang="en-US" sz="2378" dirty="0" smtClean="0"/>
              <a:t>Productivity can be defined by foraging efficiency.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Predictions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r>
              <a:rPr lang="en-US" sz="3300" dirty="0" smtClean="0"/>
              <a:t>Stay-times and number of resources consumed should be greater, while foraging rates should be lower in environments where the travel times are longer.  Patch productivity is held constant.</a:t>
            </a:r>
          </a:p>
          <a:p>
            <a:pPr>
              <a:buNone/>
            </a:pPr>
            <a:endParaRPr lang="en-US" sz="27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Predictions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en-US" sz="3300" dirty="0" smtClean="0"/>
              <a:t>For a given patch, stay-times and number of resources consumed should be greater, while foraging rates should be lower when the surrounding environment as a whole is less profitable.</a:t>
            </a:r>
          </a:p>
          <a:p>
            <a:pPr>
              <a:buNone/>
            </a:pPr>
            <a:endParaRPr lang="en-US" sz="27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810512"/>
          </a:xfrm>
        </p:spPr>
        <p:txBody>
          <a:bodyPr>
            <a:normAutofit/>
          </a:bodyPr>
          <a:lstStyle/>
          <a:p>
            <a:r>
              <a:rPr lang="en-US" sz="4300" dirty="0" smtClean="0">
                <a:solidFill>
                  <a:srgbClr val="FF0000"/>
                </a:solidFill>
              </a:rPr>
              <a:t>Testing the Marginal Value Theorem</a:t>
            </a:r>
            <a:endParaRPr lang="en-US" sz="43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2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dirty="0" smtClean="0"/>
              <a:t>Groups of 3-4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Develop experimental design to test one prediction of the Marginal Value</a:t>
            </a:r>
            <a:r>
              <a:rPr lang="en-US" dirty="0" smtClean="0"/>
              <a:t> Theorem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Write up a proposal and have it OK’d by me before leaving class today</a:t>
            </a:r>
          </a:p>
          <a:p>
            <a:pPr lvl="1">
              <a:spcAft>
                <a:spcPts val="1200"/>
              </a:spcAft>
              <a:buClr>
                <a:schemeClr val="accent3"/>
              </a:buClr>
            </a:pPr>
            <a:r>
              <a:rPr lang="en-US" dirty="0" smtClean="0"/>
              <a:t>Include all elements listed in your handout in your proposal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810512"/>
          </a:xfrm>
        </p:spPr>
        <p:txBody>
          <a:bodyPr>
            <a:normAutofit/>
          </a:bodyPr>
          <a:lstStyle/>
          <a:p>
            <a:r>
              <a:rPr lang="en-US" sz="4300" dirty="0" smtClean="0">
                <a:solidFill>
                  <a:srgbClr val="FF0000"/>
                </a:solidFill>
              </a:rPr>
              <a:t>Independent Variables (treatments)</a:t>
            </a:r>
            <a:endParaRPr lang="en-US" sz="43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200"/>
          </a:xfrm>
        </p:spPr>
        <p:txBody>
          <a:bodyPr/>
          <a:lstStyle/>
          <a:p>
            <a:endParaRPr lang="en-US" dirty="0" smtClean="0"/>
          </a:p>
          <a:p>
            <a:pPr>
              <a:spcAft>
                <a:spcPts val="1800"/>
              </a:spcAft>
            </a:pPr>
            <a:r>
              <a:rPr lang="en-US" dirty="0" smtClean="0"/>
              <a:t>Energy value of resources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Amount of resources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Capture efficiency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Distance between patches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Productivity of environment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458200" cy="1810512"/>
          </a:xfrm>
        </p:spPr>
        <p:txBody>
          <a:bodyPr>
            <a:normAutofit/>
          </a:bodyPr>
          <a:lstStyle/>
          <a:p>
            <a:r>
              <a:rPr lang="en-US" sz="4300" dirty="0" smtClean="0">
                <a:solidFill>
                  <a:srgbClr val="FF0000"/>
                </a:solidFill>
              </a:rPr>
              <a:t>Dependent Variables (measurements)</a:t>
            </a:r>
            <a:endParaRPr lang="en-US" sz="43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200"/>
          </a:xfrm>
        </p:spPr>
        <p:txBody>
          <a:bodyPr/>
          <a:lstStyle/>
          <a:p>
            <a:endParaRPr lang="en-US" dirty="0" smtClean="0"/>
          </a:p>
          <a:p>
            <a:pPr>
              <a:spcAft>
                <a:spcPts val="1800"/>
              </a:spcAft>
            </a:pPr>
            <a:r>
              <a:rPr lang="en-US" dirty="0" smtClean="0"/>
              <a:t>Stay-time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Number of resources consumed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Foraging rate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Giving-Up-Time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Inter-Capture Interval (Time between finding each bean)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21616b21050b38bfe772632570bdf117.mov">
            <a:hlinkClick r:id="" action="ppaction://media"/>
          </p:cNvPr>
          <p:cNvPicPr/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7e88816160c59d8cbc2b1f65c5946231.mov">
            <a:hlinkClick r:id="" action="ppaction://media"/>
          </p:cNvPr>
          <p:cNvPicPr/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aspects of foraging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>
              <a:buNone/>
            </a:pPr>
            <a:r>
              <a:rPr lang="en-US" sz="3200" dirty="0" smtClean="0"/>
              <a:t>What general information can you glean about foraging from the behavior and habitat of the Yellow Goat Fish?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Food?</a:t>
            </a:r>
          </a:p>
          <a:p>
            <a:r>
              <a:rPr lang="en-US" dirty="0" smtClean="0"/>
              <a:t>Environment?</a:t>
            </a:r>
          </a:p>
          <a:p>
            <a:r>
              <a:rPr lang="en-US" dirty="0" smtClean="0"/>
              <a:t>Animal?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Foraging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A suite of behavioral models attempting to predict the foraging strategy that should be favored by organisms under specific conditions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Present day foraging behavior is the behavior that has been favored by natural selection and most enhances fitness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High fitness is achieved by a high rate of energy intake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Experimental animals are observed in an environment to which their foraging is suited</a:t>
            </a:r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Other factors (predators, competitors) which might influence behavior are of minor importance or do not impede the explanatory nature of the model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7600" dirty="0" smtClean="0"/>
              <a:t>Are You an Optimal Forager?</a:t>
            </a:r>
            <a:endParaRPr lang="en-US" sz="7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r>
              <a:rPr lang="en-US" smtClean="0"/>
              <a:t>Demonstration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Marginal Value Theorem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 model predicting the time spent foraging in a patch before moving on to another patch.  The optimal stay-time is defined in terms of the rate of energy extraction experienced by a forager at the moment it leaves a patch (i.e. the 'marginal value' of the patch).</a:t>
            </a:r>
          </a:p>
          <a:p>
            <a:endParaRPr lang="en-US" dirty="0" smtClean="0"/>
          </a:p>
          <a:p>
            <a:r>
              <a:rPr lang="en-US" dirty="0" err="1" smtClean="0"/>
              <a:t>Charnov</a:t>
            </a:r>
            <a:r>
              <a:rPr lang="en-US" dirty="0" smtClean="0"/>
              <a:t> (1976)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ＭＳ Ｐ明朝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Flow.thmx</Template>
  <TotalTime>6171</TotalTime>
  <Words>614</Words>
  <Application>Microsoft Macintosh PowerPoint</Application>
  <PresentationFormat>On-screen Show (4:3)</PresentationFormat>
  <Paragraphs>90</Paragraphs>
  <Slides>17</Slides>
  <Notes>8</Notes>
  <HiddenSlides>0</HiddenSlides>
  <MMClips>2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Flow</vt:lpstr>
      <vt:lpstr>Optimal Foraging Lab</vt:lpstr>
      <vt:lpstr>Slide 2</vt:lpstr>
      <vt:lpstr>Slide 3</vt:lpstr>
      <vt:lpstr>Multiple aspects of foraging</vt:lpstr>
      <vt:lpstr>Optimal Foraging Theory</vt:lpstr>
      <vt:lpstr>Assumptions</vt:lpstr>
      <vt:lpstr>Assumptions</vt:lpstr>
      <vt:lpstr>Are You an Optimal Forager?</vt:lpstr>
      <vt:lpstr>The Marginal Value Theorem</vt:lpstr>
      <vt:lpstr>Assumptions of MVT</vt:lpstr>
      <vt:lpstr>Predictions</vt:lpstr>
      <vt:lpstr>Predictions</vt:lpstr>
      <vt:lpstr>Predictions</vt:lpstr>
      <vt:lpstr>Predictions</vt:lpstr>
      <vt:lpstr>Testing the Marginal Value Theorem</vt:lpstr>
      <vt:lpstr>Independent Variables (treatments)</vt:lpstr>
      <vt:lpstr>Dependent Variables (measurements)</vt:lpstr>
    </vt:vector>
  </TitlesOfParts>
  <Company>University of Idaho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Optimal Foraging Lab</dc:title>
  <dc:creator>Jens Hegg</dc:creator>
  <cp:lastModifiedBy>Jens Hegg</cp:lastModifiedBy>
  <cp:revision>5</cp:revision>
  <dcterms:created xsi:type="dcterms:W3CDTF">2009-09-09T04:12:39Z</dcterms:created>
  <dcterms:modified xsi:type="dcterms:W3CDTF">2009-09-11T20:12:00Z</dcterms:modified>
</cp:coreProperties>
</file>